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</p:sldMasterIdLst>
  <p:notesMasterIdLst>
    <p:notesMasterId r:id="rId65"/>
  </p:notesMasterIdLst>
  <p:sldIdLst>
    <p:sldId id="445" r:id="rId3"/>
    <p:sldId id="453" r:id="rId4"/>
    <p:sldId id="452" r:id="rId5"/>
    <p:sldId id="486" r:id="rId6"/>
    <p:sldId id="500" r:id="rId7"/>
    <p:sldId id="525" r:id="rId8"/>
    <p:sldId id="526" r:id="rId9"/>
    <p:sldId id="527" r:id="rId10"/>
    <p:sldId id="528" r:id="rId11"/>
    <p:sldId id="529" r:id="rId12"/>
    <p:sldId id="530" r:id="rId13"/>
    <p:sldId id="531" r:id="rId14"/>
    <p:sldId id="536" r:id="rId15"/>
    <p:sldId id="532" r:id="rId16"/>
    <p:sldId id="533" r:id="rId17"/>
    <p:sldId id="537" r:id="rId18"/>
    <p:sldId id="538" r:id="rId19"/>
    <p:sldId id="534" r:id="rId20"/>
    <p:sldId id="539" r:id="rId21"/>
    <p:sldId id="541" r:id="rId22"/>
    <p:sldId id="602" r:id="rId23"/>
    <p:sldId id="542" r:id="rId24"/>
    <p:sldId id="543" r:id="rId25"/>
    <p:sldId id="544" r:id="rId26"/>
    <p:sldId id="545" r:id="rId27"/>
    <p:sldId id="546" r:id="rId28"/>
    <p:sldId id="547" r:id="rId29"/>
    <p:sldId id="581" r:id="rId30"/>
    <p:sldId id="582" r:id="rId31"/>
    <p:sldId id="583" r:id="rId32"/>
    <p:sldId id="584" r:id="rId33"/>
    <p:sldId id="587" r:id="rId34"/>
    <p:sldId id="585" r:id="rId35"/>
    <p:sldId id="586" r:id="rId36"/>
    <p:sldId id="588" r:id="rId37"/>
    <p:sldId id="589" r:id="rId38"/>
    <p:sldId id="590" r:id="rId39"/>
    <p:sldId id="591" r:id="rId40"/>
    <p:sldId id="592" r:id="rId41"/>
    <p:sldId id="593" r:id="rId42"/>
    <p:sldId id="734" r:id="rId43"/>
    <p:sldId id="642" r:id="rId44"/>
    <p:sldId id="688" r:id="rId45"/>
    <p:sldId id="735" r:id="rId46"/>
    <p:sldId id="684" r:id="rId47"/>
    <p:sldId id="640" r:id="rId48"/>
    <p:sldId id="689" r:id="rId49"/>
    <p:sldId id="685" r:id="rId50"/>
    <p:sldId id="686" r:id="rId51"/>
    <p:sldId id="691" r:id="rId52"/>
    <p:sldId id="644" r:id="rId53"/>
    <p:sldId id="645" r:id="rId54"/>
    <p:sldId id="646" r:id="rId55"/>
    <p:sldId id="622" r:id="rId56"/>
    <p:sldId id="736" r:id="rId57"/>
    <p:sldId id="737" r:id="rId58"/>
    <p:sldId id="692" r:id="rId59"/>
    <p:sldId id="693" r:id="rId60"/>
    <p:sldId id="694" r:id="rId61"/>
    <p:sldId id="699" r:id="rId62"/>
    <p:sldId id="738" r:id="rId63"/>
    <p:sldId id="456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E3B"/>
    <a:srgbClr val="F3E6E5"/>
    <a:srgbClr val="DAB7B4"/>
    <a:srgbClr val="F1E4E3"/>
    <a:srgbClr val="DBBAB7"/>
    <a:srgbClr val="EBD7D5"/>
    <a:srgbClr val="0C384C"/>
    <a:srgbClr val="F8BBD0"/>
    <a:srgbClr val="AC5854"/>
    <a:srgbClr val="D0A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2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7F892-671D-0F02-B290-8E5F77ABF35C}"/>
              </a:ext>
            </a:extLst>
          </p:cNvPr>
          <p:cNvSpPr/>
          <p:nvPr/>
        </p:nvSpPr>
        <p:spPr>
          <a:xfrm>
            <a:off x="2136839" y="1679235"/>
            <a:ext cx="8082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>
                <a:ln/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7ACFC-A117-3874-24D5-9981EEED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85" y="1188650"/>
            <a:ext cx="4773515" cy="5020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B31D7-855C-9514-7400-E8C8AEDE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64" y="1233454"/>
            <a:ext cx="4230421" cy="4975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FF5657-9220-D30B-EBE2-511C16456D75}"/>
              </a:ext>
            </a:extLst>
          </p:cNvPr>
          <p:cNvSpPr/>
          <p:nvPr/>
        </p:nvSpPr>
        <p:spPr>
          <a:xfrm>
            <a:off x="3385229" y="209387"/>
            <a:ext cx="54215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helps you to:</a:t>
            </a:r>
          </a:p>
        </p:txBody>
      </p:sp>
    </p:spTree>
    <p:extLst>
      <p:ext uri="{BB962C8B-B14F-4D97-AF65-F5344CB8AC3E}">
        <p14:creationId xmlns:p14="http://schemas.microsoft.com/office/powerpoint/2010/main" val="19933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A04B0-463C-095A-C734-AA964533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33" y="790528"/>
            <a:ext cx="4026981" cy="5335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6C551-963B-BC10-5E97-CC57D005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67" y="1092007"/>
            <a:ext cx="4441723" cy="50339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C4AE04-84D1-AD38-060D-2415E536E396}"/>
              </a:ext>
            </a:extLst>
          </p:cNvPr>
          <p:cNvSpPr/>
          <p:nvPr/>
        </p:nvSpPr>
        <p:spPr>
          <a:xfrm>
            <a:off x="3650700" y="171826"/>
            <a:ext cx="54215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helps you to:</a:t>
            </a:r>
          </a:p>
        </p:txBody>
      </p:sp>
    </p:spTree>
    <p:extLst>
      <p:ext uri="{BB962C8B-B14F-4D97-AF65-F5344CB8AC3E}">
        <p14:creationId xmlns:p14="http://schemas.microsoft.com/office/powerpoint/2010/main" val="18337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5DA89-A6E6-F16F-B27E-3B1B56DE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01" y="224406"/>
            <a:ext cx="4867954" cy="65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AAAA5-AD1D-9987-C423-A1FF8E99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72" y="1380919"/>
            <a:ext cx="4575031" cy="885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393FD-DAB3-F395-72F6-01554E61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72" y="2934460"/>
            <a:ext cx="4652272" cy="885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5ECBC-FC8D-73A7-C4BB-778FCCF83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072" y="4488001"/>
            <a:ext cx="4073586" cy="11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2ED5-91CB-414F-295B-A63B312EE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35B51-C566-5F2A-394A-191C2004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01" y="224406"/>
            <a:ext cx="4867954" cy="657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AA548-BF38-5649-08F8-FDF9D7EF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48" y="1421319"/>
            <a:ext cx="4632452" cy="1131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2D401-AEB9-E540-E1D5-63E0959F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48" y="2786431"/>
            <a:ext cx="3588026" cy="9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C73FF-A2B3-5419-6DD7-760F1CA8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6" y="431500"/>
            <a:ext cx="3836124" cy="277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260D9-F445-CDB9-24F0-4FE3D0A3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32" y="446248"/>
            <a:ext cx="3035006" cy="2757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0D737-1D03-E6A8-3231-063CADBBA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38" y="530943"/>
            <a:ext cx="4421748" cy="264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89B88-15E8-E0D3-486A-8821638C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56" y="3203662"/>
            <a:ext cx="2772162" cy="2638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491E5D-B966-6866-CC84-2B908D20052C}"/>
              </a:ext>
            </a:extLst>
          </p:cNvPr>
          <p:cNvSpPr/>
          <p:nvPr/>
        </p:nvSpPr>
        <p:spPr>
          <a:xfrm>
            <a:off x="9072340" y="5327077"/>
            <a:ext cx="2833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5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F36CBA-9990-36FA-4902-10909FF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88" y="783946"/>
            <a:ext cx="2158002" cy="4705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A2B33F-7EF2-D0FC-1E10-1B5E3B514A19}"/>
              </a:ext>
            </a:extLst>
          </p:cNvPr>
          <p:cNvSpPr/>
          <p:nvPr/>
        </p:nvSpPr>
        <p:spPr>
          <a:xfrm>
            <a:off x="733519" y="106147"/>
            <a:ext cx="56770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Create a Model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AD59-85BF-2E77-7836-3F2D186EA580}"/>
              </a:ext>
            </a:extLst>
          </p:cNvPr>
          <p:cNvSpPr/>
          <p:nvPr/>
        </p:nvSpPr>
        <p:spPr>
          <a:xfrm>
            <a:off x="1674310" y="5397637"/>
            <a:ext cx="4020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CTL using Power Query</a:t>
            </a:r>
            <a:endParaRPr lang="en-US" sz="32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51319-5718-E7CE-A2B9-FE063C84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71" y="2839462"/>
            <a:ext cx="1574671" cy="76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862A8-1DA6-A15D-4DD9-52A995C8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66" y="1446426"/>
            <a:ext cx="2580943" cy="30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EB42-197D-2785-7A43-F2E155D9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3ABC53-0E34-3AE9-4BA6-3A707A87E244}"/>
              </a:ext>
            </a:extLst>
          </p:cNvPr>
          <p:cNvSpPr/>
          <p:nvPr/>
        </p:nvSpPr>
        <p:spPr>
          <a:xfrm>
            <a:off x="733519" y="106147"/>
            <a:ext cx="56770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Create a Model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816A0-B914-E4D9-3EF5-6AF16A6E703B}"/>
              </a:ext>
            </a:extLst>
          </p:cNvPr>
          <p:cNvSpPr/>
          <p:nvPr/>
        </p:nvSpPr>
        <p:spPr>
          <a:xfrm>
            <a:off x="1497248" y="5397637"/>
            <a:ext cx="43749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Create a Data Model</a:t>
            </a:r>
            <a:endParaRPr lang="en-US" sz="32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1AF2F-E2BF-7B26-8981-7A383E49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67" y="1121794"/>
            <a:ext cx="697327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6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1A0B-16E5-C1ED-B8E3-EB6E2DE9D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A7ED55-5B30-AF27-3E15-7CA3754DBE7D}"/>
              </a:ext>
            </a:extLst>
          </p:cNvPr>
          <p:cNvSpPr/>
          <p:nvPr/>
        </p:nvSpPr>
        <p:spPr>
          <a:xfrm>
            <a:off x="733519" y="106147"/>
            <a:ext cx="56770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Create a Model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D9646-6D30-3758-282F-3E8627A1A674}"/>
              </a:ext>
            </a:extLst>
          </p:cNvPr>
          <p:cNvSpPr/>
          <p:nvPr/>
        </p:nvSpPr>
        <p:spPr>
          <a:xfrm>
            <a:off x="1969463" y="5397637"/>
            <a:ext cx="34305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Relationship</a:t>
            </a:r>
            <a:endParaRPr lang="en-US" sz="32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34A5D-D024-F0FB-551D-0DDE8B4D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4" y="1526899"/>
            <a:ext cx="5163271" cy="2476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C7615-75BF-45E2-549F-53E091B8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85" y="1565005"/>
            <a:ext cx="5029902" cy="2438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47E39-BCCE-7122-DDD5-0409BE3A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685" y="1675301"/>
            <a:ext cx="838317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3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8F703-5B39-8D60-8D3F-69181E6F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12" y="2020529"/>
            <a:ext cx="9843623" cy="2669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53ACC7-1D1B-72AB-A7A9-086BF3543C12}"/>
              </a:ext>
            </a:extLst>
          </p:cNvPr>
          <p:cNvSpPr/>
          <p:nvPr/>
        </p:nvSpPr>
        <p:spPr>
          <a:xfrm>
            <a:off x="1303001" y="5397637"/>
            <a:ext cx="47634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Measures using DAX</a:t>
            </a:r>
            <a:endParaRPr lang="en-US" sz="32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2FD9B-8A35-6B43-AAB5-987FFD646C62}"/>
              </a:ext>
            </a:extLst>
          </p:cNvPr>
          <p:cNvSpPr/>
          <p:nvPr/>
        </p:nvSpPr>
        <p:spPr>
          <a:xfrm>
            <a:off x="733519" y="106147"/>
            <a:ext cx="56770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Create a Model</a:t>
            </a:r>
            <a:endParaRPr lang="en-US" sz="440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35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00BD-7BB2-FB79-00D5-1A2BFA49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B3523D-56B1-9A7A-E0CA-6E2DD37E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18" y="0"/>
            <a:ext cx="11031282" cy="61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366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3: Modeling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DA27D-AA59-0021-A662-4713F89B33A6}"/>
              </a:ext>
            </a:extLst>
          </p:cNvPr>
          <p:cNvSpPr txBox="1"/>
          <p:nvPr/>
        </p:nvSpPr>
        <p:spPr>
          <a:xfrm>
            <a:off x="450448" y="150882"/>
            <a:ext cx="53705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4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Diagram view (Canvas)</a:t>
            </a:r>
          </a:p>
        </p:txBody>
      </p:sp>
      <p:pic>
        <p:nvPicPr>
          <p:cNvPr id="4" name="Picture 3" descr="Data model icon">
            <a:extLst>
              <a:ext uri="{FF2B5EF4-FFF2-40B4-BE49-F238E27FC236}">
                <a16:creationId xmlns:a16="http://schemas.microsoft.com/office/drawing/2014/main" id="{59E8B54E-8BFE-C88B-FCBC-C4306AB0B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4" y="976838"/>
            <a:ext cx="8724181" cy="49043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54052-675A-4AB6-523C-F15140287718}"/>
              </a:ext>
            </a:extLst>
          </p:cNvPr>
          <p:cNvSpPr txBox="1"/>
          <p:nvPr/>
        </p:nvSpPr>
        <p:spPr>
          <a:xfrm>
            <a:off x="9536065" y="3927417"/>
            <a:ext cx="26634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small eye icon</a:t>
            </a:r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on the top right of the table diagram allows you to hide the table from the Power BI desktop report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28CB-FD57-700E-BF68-031C675F2452}"/>
              </a:ext>
            </a:extLst>
          </p:cNvPr>
          <p:cNvSpPr txBox="1"/>
          <p:nvPr/>
        </p:nvSpPr>
        <p:spPr>
          <a:xfrm>
            <a:off x="-110837" y="324455"/>
            <a:ext cx="6096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4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What is a Schema?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4394-7E22-B7E9-D8AE-71FA53B5D5C2}"/>
              </a:ext>
            </a:extLst>
          </p:cNvPr>
          <p:cNvSpPr txBox="1"/>
          <p:nvPr/>
        </p:nvSpPr>
        <p:spPr>
          <a:xfrm>
            <a:off x="1260763" y="1487840"/>
            <a:ext cx="8811491" cy="124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the context of Power BI, a schema is a logical blueprint that defines the structure, organization, and relationships of tables.</a:t>
            </a:r>
            <a:endParaRPr lang="en-US" sz="20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asy House Blueprint Software | CAD Pro">
            <a:extLst>
              <a:ext uri="{FF2B5EF4-FFF2-40B4-BE49-F238E27FC236}">
                <a16:creationId xmlns:a16="http://schemas.microsoft.com/office/drawing/2014/main" id="{2C92663A-4FEE-B20F-FCAB-F0E02060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49" y="2696230"/>
            <a:ext cx="3645216" cy="320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CD004-F979-937A-B9F3-5E4A9866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014075"/>
            <a:ext cx="8287907" cy="4829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D063D-8884-68FF-4E30-EFD783F95E2C}"/>
              </a:ext>
            </a:extLst>
          </p:cNvPr>
          <p:cNvSpPr txBox="1"/>
          <p:nvPr/>
        </p:nvSpPr>
        <p:spPr>
          <a:xfrm>
            <a:off x="0" y="170746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4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Company Schema</a:t>
            </a:r>
          </a:p>
        </p:txBody>
      </p:sp>
    </p:spTree>
    <p:extLst>
      <p:ext uri="{BB962C8B-B14F-4D97-AF65-F5344CB8AC3E}">
        <p14:creationId xmlns:p14="http://schemas.microsoft.com/office/powerpoint/2010/main" val="415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169B3-A533-979D-B606-98C9E0A4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36" y="152067"/>
            <a:ext cx="10976964" cy="62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21BCE-036A-806A-DD8A-9D953169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66764" cy="6232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718AC-4B3A-D4C5-717D-7D2F200F4521}"/>
              </a:ext>
            </a:extLst>
          </p:cNvPr>
          <p:cNvSpPr/>
          <p:nvPr/>
        </p:nvSpPr>
        <p:spPr>
          <a:xfrm>
            <a:off x="11166764" y="0"/>
            <a:ext cx="1025236" cy="6234545"/>
          </a:xfrm>
          <a:prstGeom prst="rect">
            <a:avLst/>
          </a:prstGeom>
          <a:solidFill>
            <a:srgbClr val="061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0FE8C-B31E-C10C-E100-C2C81557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738076"/>
            <a:ext cx="10802858" cy="338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3697D-2FBA-6788-35B5-6AF7E6C63274}"/>
              </a:ext>
            </a:extLst>
          </p:cNvPr>
          <p:cNvSpPr txBox="1"/>
          <p:nvPr/>
        </p:nvSpPr>
        <p:spPr>
          <a:xfrm>
            <a:off x="0" y="244634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4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Types of  Schema</a:t>
            </a:r>
          </a:p>
        </p:txBody>
      </p:sp>
    </p:spTree>
    <p:extLst>
      <p:ext uri="{BB962C8B-B14F-4D97-AF65-F5344CB8AC3E}">
        <p14:creationId xmlns:p14="http://schemas.microsoft.com/office/powerpoint/2010/main" val="5253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261CD-9981-0965-3B9D-BE6BDA03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40" y="10209"/>
            <a:ext cx="11108396" cy="62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AF2C9-94E7-97FD-4E53-92239F26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94784"/>
            <a:ext cx="9333633" cy="60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E77AA1-C298-A82A-3796-6953C7FBE510}"/>
              </a:ext>
            </a:extLst>
          </p:cNvPr>
          <p:cNvGrpSpPr/>
          <p:nvPr/>
        </p:nvGrpSpPr>
        <p:grpSpPr>
          <a:xfrm>
            <a:off x="0" y="-18472"/>
            <a:ext cx="12164292" cy="6234545"/>
            <a:chOff x="0" y="-18472"/>
            <a:chExt cx="12164292" cy="62345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0ADACE-F869-E3D1-C9DF-CA559012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1143341" cy="62160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96E02E-AA58-51DC-8DD4-5DB330F4BAF5}"/>
                </a:ext>
              </a:extLst>
            </p:cNvPr>
            <p:cNvSpPr/>
            <p:nvPr/>
          </p:nvSpPr>
          <p:spPr>
            <a:xfrm>
              <a:off x="11139056" y="-18472"/>
              <a:ext cx="1025236" cy="6234545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2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3D0B79-BF9C-A82A-97BD-3772768C37DE}"/>
              </a:ext>
            </a:extLst>
          </p:cNvPr>
          <p:cNvGrpSpPr/>
          <p:nvPr/>
        </p:nvGrpSpPr>
        <p:grpSpPr>
          <a:xfrm>
            <a:off x="9244" y="-9236"/>
            <a:ext cx="12155048" cy="6243780"/>
            <a:chOff x="9244" y="-9236"/>
            <a:chExt cx="12155048" cy="6243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21E636-E078-7012-F542-01DFDF8F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" y="9813"/>
              <a:ext cx="11128011" cy="62247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A24379-80AA-DCF5-1023-717B579D159E}"/>
                </a:ext>
              </a:extLst>
            </p:cNvPr>
            <p:cNvSpPr/>
            <p:nvPr/>
          </p:nvSpPr>
          <p:spPr>
            <a:xfrm>
              <a:off x="11139056" y="-9236"/>
              <a:ext cx="1025236" cy="6234545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797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3" y="1113182"/>
            <a:ext cx="4205215" cy="792874"/>
            <a:chOff x="7710910" y="689019"/>
            <a:chExt cx="4205215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0" y="689019"/>
              <a:ext cx="4205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is a Data Model?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4525131" cy="792874"/>
            <a:chOff x="7710910" y="689019"/>
            <a:chExt cx="4525131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4525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Introduction to schemas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712687" y="3912345"/>
            <a:ext cx="5149454" cy="792874"/>
            <a:chOff x="7710910" y="689019"/>
            <a:chExt cx="5149454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514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Introduction to DAX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5486228" cy="792874"/>
            <a:chOff x="7710911" y="689019"/>
            <a:chExt cx="5486228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5486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Creating calculated columns 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C009E-A103-8CF9-C1DA-7D36067B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28" y="9047"/>
            <a:ext cx="11030870" cy="62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50123-E53A-C62B-3DF9-F0FD5ED5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45777"/>
            <a:ext cx="8602275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F535-A8C9-1A4C-933C-E98AB1C6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F3248-0F6D-E818-34DE-18D106DA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45777"/>
            <a:ext cx="8602275" cy="6049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B44743-8153-461D-B3D9-54E3AF4F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12" y="1120264"/>
            <a:ext cx="9026197" cy="49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985493-B9D7-1557-8F1A-9DBF3E1FFEF3}"/>
              </a:ext>
            </a:extLst>
          </p:cNvPr>
          <p:cNvGrpSpPr/>
          <p:nvPr/>
        </p:nvGrpSpPr>
        <p:grpSpPr>
          <a:xfrm>
            <a:off x="-1" y="-9236"/>
            <a:ext cx="12164293" cy="6243780"/>
            <a:chOff x="-1" y="-9236"/>
            <a:chExt cx="12164293" cy="6243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885624-F088-C8B5-FBD1-47955DF16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11181901" cy="623454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E655B4-F04A-FB4E-49A9-AAA90E8AB315}"/>
                </a:ext>
              </a:extLst>
            </p:cNvPr>
            <p:cNvSpPr/>
            <p:nvPr/>
          </p:nvSpPr>
          <p:spPr>
            <a:xfrm>
              <a:off x="11139056" y="-9236"/>
              <a:ext cx="1025236" cy="6234545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7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34628A-A6F4-1C88-8E03-AAE1243500F8}"/>
              </a:ext>
            </a:extLst>
          </p:cNvPr>
          <p:cNvGrpSpPr/>
          <p:nvPr/>
        </p:nvGrpSpPr>
        <p:grpSpPr>
          <a:xfrm>
            <a:off x="-9232" y="-18472"/>
            <a:ext cx="12127344" cy="6234545"/>
            <a:chOff x="-9232" y="-18472"/>
            <a:chExt cx="12127344" cy="62345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9E0E03-17F5-43C3-D976-C7708E1D4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32" y="-8725"/>
              <a:ext cx="11102105" cy="62231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6987EC-1DFD-BF67-5873-0C05359693DB}"/>
                </a:ext>
              </a:extLst>
            </p:cNvPr>
            <p:cNvSpPr/>
            <p:nvPr/>
          </p:nvSpPr>
          <p:spPr>
            <a:xfrm>
              <a:off x="11092876" y="-18472"/>
              <a:ext cx="1025236" cy="6234545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7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22B70-DFE6-BC11-6211-3853C542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76" y="4285"/>
            <a:ext cx="11023067" cy="62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C4A9E-C5B8-E616-FB98-ED42887E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13762"/>
            <a:ext cx="73352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3603E-045B-23C6-97F7-24FDFB33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53" y="280880"/>
            <a:ext cx="7297168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8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4C90015-B54E-287F-F445-8967DC58D0DC}"/>
              </a:ext>
            </a:extLst>
          </p:cNvPr>
          <p:cNvGrpSpPr/>
          <p:nvPr/>
        </p:nvGrpSpPr>
        <p:grpSpPr>
          <a:xfrm>
            <a:off x="9" y="-18472"/>
            <a:ext cx="12108867" cy="6239391"/>
            <a:chOff x="9" y="-18472"/>
            <a:chExt cx="12108867" cy="62393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FBC95C-2D93-2C0B-BBCE-8E33248B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" y="-4371"/>
              <a:ext cx="11083627" cy="62252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D6A9FF-CFE9-81B5-086C-222CB66E1DEE}"/>
                </a:ext>
              </a:extLst>
            </p:cNvPr>
            <p:cNvSpPr/>
            <p:nvPr/>
          </p:nvSpPr>
          <p:spPr>
            <a:xfrm>
              <a:off x="11083640" y="-18472"/>
              <a:ext cx="1025236" cy="6234545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2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BEB4B-0D05-38E8-CA57-968B7B2E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7" y="4865"/>
            <a:ext cx="11060961" cy="61930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F92A1-FD42-236A-1439-F95B7419AEFC}"/>
              </a:ext>
            </a:extLst>
          </p:cNvPr>
          <p:cNvSpPr/>
          <p:nvPr/>
        </p:nvSpPr>
        <p:spPr>
          <a:xfrm>
            <a:off x="11046696" y="-18472"/>
            <a:ext cx="1025236" cy="6234545"/>
          </a:xfrm>
          <a:prstGeom prst="rect">
            <a:avLst/>
          </a:prstGeom>
          <a:solidFill>
            <a:srgbClr val="061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B0178-07A2-0391-4612-49F45A0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C808D-EA57-334F-FE61-6FEAB20420BF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D30472-6387-8909-0B0D-89349DB8495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A3032-9C72-050B-A203-D83D965F958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10EFC4-043D-AA68-49B1-78AF67C892D4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7B2E6B-94E7-BD20-D865-6044825BB1AB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C6EE1F9-FED1-03F2-D72B-021D9E26B688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A686904-2E09-6BD3-D01E-26D2A5D36617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653C48-DAF0-B6CF-4569-3F926635867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33931-A15F-8DF8-ED05-61925A4FE3FE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B65DE32-2683-EC70-249A-A50F0CCED8FF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F1688-61BE-1701-B985-70478FCB591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F90D8-0B59-1B4E-00B6-FD82CC19DEF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E3B1E-EDF8-5F2D-443A-EEF08DE9E675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601CC5F-54F7-79FD-9A10-DFB65B6882B2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34B6FF-4198-1183-8A2C-527FBD18CE86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0983E-7D35-9FDB-6EEE-7B129031D5A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398F5-4FD5-71B4-7173-B648A33482E4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Measures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08961D-F6E1-839E-0BCD-F7AC2DC68CD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F92E22-BD7C-BDC2-C442-D5E6894BFDC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18256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F3E475-839E-732C-9295-E6DAD1A00560}"/>
              </a:ext>
            </a:extLst>
          </p:cNvPr>
          <p:cNvGrpSpPr/>
          <p:nvPr/>
        </p:nvGrpSpPr>
        <p:grpSpPr>
          <a:xfrm>
            <a:off x="9237" y="1"/>
            <a:ext cx="12182763" cy="6225308"/>
            <a:chOff x="9237" y="1"/>
            <a:chExt cx="12182763" cy="6225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0EA023-C37C-D6E2-AAEA-41FAC15F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7" y="1"/>
              <a:ext cx="11125910" cy="62245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DD6267-5E23-6B5D-10BE-DDB38E007428}"/>
                </a:ext>
              </a:extLst>
            </p:cNvPr>
            <p:cNvSpPr/>
            <p:nvPr/>
          </p:nvSpPr>
          <p:spPr>
            <a:xfrm>
              <a:off x="11046696" y="9236"/>
              <a:ext cx="1145304" cy="6216073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3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A811B5-43FB-BA5E-E884-39B694424089}"/>
              </a:ext>
            </a:extLst>
          </p:cNvPr>
          <p:cNvGrpSpPr/>
          <p:nvPr/>
        </p:nvGrpSpPr>
        <p:grpSpPr>
          <a:xfrm>
            <a:off x="707364" y="2172842"/>
            <a:ext cx="5483525" cy="3011633"/>
            <a:chOff x="0" y="2647295"/>
            <a:chExt cx="6096000" cy="3570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460BF9-FE3D-C068-15E0-0F5AF12CC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327"/>
              <a:ext cx="6096000" cy="27885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15FC2-3E9D-B970-0FB9-45AAF6EFBA03}"/>
                </a:ext>
              </a:extLst>
            </p:cNvPr>
            <p:cNvSpPr/>
            <p:nvPr/>
          </p:nvSpPr>
          <p:spPr>
            <a:xfrm>
              <a:off x="1474704" y="2647295"/>
              <a:ext cx="267554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Power BI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01BFD3-6067-B4D5-1AF0-D478B2FBBDFE}"/>
              </a:ext>
            </a:extLst>
          </p:cNvPr>
          <p:cNvGrpSpPr/>
          <p:nvPr/>
        </p:nvGrpSpPr>
        <p:grpSpPr>
          <a:xfrm>
            <a:off x="7570704" y="1161885"/>
            <a:ext cx="3500543" cy="2970820"/>
            <a:chOff x="7216753" y="2505669"/>
            <a:chExt cx="3500543" cy="29708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A27FF-F28F-98F4-D0F9-C7135BB6F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6753" y="3429000"/>
              <a:ext cx="3500543" cy="20474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F4F679-8BF2-8171-8B92-22142E7E6C78}"/>
                </a:ext>
              </a:extLst>
            </p:cNvPr>
            <p:cNvSpPr/>
            <p:nvPr/>
          </p:nvSpPr>
          <p:spPr>
            <a:xfrm>
              <a:off x="8228096" y="2505669"/>
              <a:ext cx="13607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DAX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C40B14-25A4-7C92-B985-717889DDD16C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96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9A8B5-527F-5ADC-BDFD-D2703493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89" y="758488"/>
            <a:ext cx="9691711" cy="54420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FD6898-E60B-7011-34E5-01D033F339AD}"/>
              </a:ext>
            </a:extLst>
          </p:cNvPr>
          <p:cNvSpPr/>
          <p:nvPr/>
        </p:nvSpPr>
        <p:spPr>
          <a:xfrm>
            <a:off x="1335724" y="1449085"/>
            <a:ext cx="63115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Expression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352291-7C91-CFC6-65C4-36E204F962CD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40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5F3CE9-8D51-2042-0796-EA99CDE2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584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9DBDCD3-5E5B-A34E-8953-D1C0EA7911A4}"/>
              </a:ext>
            </a:extLst>
          </p:cNvPr>
          <p:cNvGrpSpPr/>
          <p:nvPr/>
        </p:nvGrpSpPr>
        <p:grpSpPr>
          <a:xfrm>
            <a:off x="1596572" y="758488"/>
            <a:ext cx="7616439" cy="4574785"/>
            <a:chOff x="1596572" y="758488"/>
            <a:chExt cx="7616439" cy="4574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6F9FCE-DD05-DA35-F4B1-D568595CD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572" y="769982"/>
              <a:ext cx="7605485" cy="456329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E3380A-AF88-FB03-7133-7F94FF28CF5F}"/>
                </a:ext>
              </a:extLst>
            </p:cNvPr>
            <p:cNvSpPr/>
            <p:nvPr/>
          </p:nvSpPr>
          <p:spPr>
            <a:xfrm>
              <a:off x="1630392" y="758488"/>
              <a:ext cx="7582619" cy="61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148CE9-EB67-1A44-3AA6-871CE74ECAEE}"/>
              </a:ext>
            </a:extLst>
          </p:cNvPr>
          <p:cNvSpPr/>
          <p:nvPr/>
        </p:nvSpPr>
        <p:spPr>
          <a:xfrm>
            <a:off x="0" y="11494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03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379B4-39A6-F13E-0171-75915C6E0475}"/>
              </a:ext>
            </a:extLst>
          </p:cNvPr>
          <p:cNvSpPr txBox="1"/>
          <p:nvPr/>
        </p:nvSpPr>
        <p:spPr>
          <a:xfrm>
            <a:off x="1744692" y="1387365"/>
            <a:ext cx="6094562" cy="1384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DAX is a programming language used in: </a:t>
            </a:r>
            <a:endParaRPr lang="en-US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Microsoft SQL Server Analysis Services, </a:t>
            </a:r>
            <a:endParaRPr lang="en-US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 Pivot in Excel, and </a:t>
            </a:r>
            <a:endParaRPr lang="en-US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 BI. </a:t>
            </a:r>
            <a:endParaRPr lang="en-US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DE2AA-E8B4-E505-602E-3160478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09" y="4534323"/>
            <a:ext cx="3518121" cy="110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EB368-41EF-DB2A-1339-B3F39851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480" y="4298237"/>
            <a:ext cx="3459322" cy="1753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FFC77-986C-C2EB-974E-164C7B78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71" y="4085898"/>
            <a:ext cx="4372702" cy="175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8001F-3ECB-D53A-CFA7-95D0B26D3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2192000" cy="75848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A8EFAD-9914-19DF-5DD1-12FFB005D3D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7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2D0B1-1DF3-F5F1-3A40-2A387F43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" y="0"/>
            <a:ext cx="12146070" cy="613495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902B306-D8FD-FED9-ACC0-8187E4A7CA9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74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34F9F-E778-EF90-F881-A0B5BE86B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12BB3-9DC4-1E4D-49C5-EB6A0C226C21}"/>
              </a:ext>
            </a:extLst>
          </p:cNvPr>
          <p:cNvSpPr txBox="1"/>
          <p:nvPr/>
        </p:nvSpPr>
        <p:spPr>
          <a:xfrm>
            <a:off x="1744691" y="1387365"/>
            <a:ext cx="7632221" cy="4020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It is a library of: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functions, 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operators, and 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constants </a:t>
            </a:r>
          </a:p>
          <a:p>
            <a:pPr lvl="1">
              <a:lnSpc>
                <a:spcPct val="107000"/>
              </a:lnSpc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Used in formulas or expressions to create additional information about the data are not present in the original data model.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With DAX expressions, you can create </a:t>
            </a: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 calculations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 data models to extract </a:t>
            </a: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maximum information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from your data to solve real-world problems.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4196B-38FE-D867-F5D0-F0035FCA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94" y="978828"/>
            <a:ext cx="4372702" cy="175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51225-0652-3F0E-0646-83088974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5848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D43795-2184-6796-E74F-48960309EE5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What is DAX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88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0443F-F0BC-0A9F-B9D0-AF2C903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4" y="675249"/>
            <a:ext cx="10395319" cy="44232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E106FE-BF00-4F71-C1D0-BF4D7B11BE38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1FBFBE-759F-0BC0-E50B-2C1A86E1721F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How Dax Can Help You?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9F37ED-EDDD-4DA0-8C82-1FB5C2EEC61C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8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00982-FBA7-1214-93EC-1128D507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" y="0"/>
            <a:ext cx="12174649" cy="6096851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210ED0B-9B9F-9768-6AAB-AD513F8E9DE1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Syntax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57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C4D73-5981-FD72-16D7-0248E9A7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" y="0"/>
            <a:ext cx="12155596" cy="615400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EBF334A-28BF-4AD7-F919-63E35C8925E5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Syntax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502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Introduction to Data Models</a:t>
            </a:r>
          </a:p>
        </p:txBody>
      </p:sp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32A02-C8F4-0071-8206-6EA3CA8FB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7" y="2363372"/>
            <a:ext cx="10555417" cy="2015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AB364-0CF9-7A6A-4933-B58B018F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7" y="-1"/>
            <a:ext cx="12112285" cy="77372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16F4D8-A94A-B65C-F22D-27136D13BD2D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Syntax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410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5F60E-FF56-9655-0807-2B67590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37" y="1360577"/>
            <a:ext cx="8287907" cy="34294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9D87B9-8C71-D8AD-3C5C-B13AB331728D}"/>
              </a:ext>
            </a:extLst>
          </p:cNvPr>
          <p:cNvGrpSpPr/>
          <p:nvPr/>
        </p:nvGrpSpPr>
        <p:grpSpPr>
          <a:xfrm>
            <a:off x="833877" y="5379740"/>
            <a:ext cx="5379742" cy="733245"/>
            <a:chOff x="833877" y="5379740"/>
            <a:chExt cx="5379742" cy="733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3EB91A-DC48-1AC3-5B82-863DB2AF9FA1}"/>
                </a:ext>
              </a:extLst>
            </p:cNvPr>
            <p:cNvSpPr/>
            <p:nvPr/>
          </p:nvSpPr>
          <p:spPr>
            <a:xfrm>
              <a:off x="833877" y="5484753"/>
              <a:ext cx="537974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Company needs total Quantity Sold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53DBFD-BEAD-C014-51CD-B95E8312228A}"/>
                </a:ext>
              </a:extLst>
            </p:cNvPr>
            <p:cNvCxnSpPr/>
            <p:nvPr/>
          </p:nvCxnSpPr>
          <p:spPr>
            <a:xfrm>
              <a:off x="833877" y="5379740"/>
              <a:ext cx="0" cy="733245"/>
            </a:xfrm>
            <a:prstGeom prst="line">
              <a:avLst/>
            </a:prstGeom>
            <a:ln w="38100">
              <a:solidFill>
                <a:srgbClr val="EE26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B56D8CC-6F4B-7DC3-0B0C-7D43F3A8EE42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Example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6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E490E-C082-4901-E647-5945D133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" y="274395"/>
            <a:ext cx="11212490" cy="30484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280BC2-7A87-55BD-0447-BE197E0B9D1D}"/>
              </a:ext>
            </a:extLst>
          </p:cNvPr>
          <p:cNvGrpSpPr/>
          <p:nvPr/>
        </p:nvGrpSpPr>
        <p:grpSpPr>
          <a:xfrm>
            <a:off x="1074813" y="3169383"/>
            <a:ext cx="4411587" cy="735130"/>
            <a:chOff x="1074813" y="3169383"/>
            <a:chExt cx="4411587" cy="7351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76E442-C645-2C8B-06A5-5494F4E7B71A}"/>
                </a:ext>
              </a:extLst>
            </p:cNvPr>
            <p:cNvSpPr/>
            <p:nvPr/>
          </p:nvSpPr>
          <p:spPr>
            <a:xfrm>
              <a:off x="2249754" y="3535181"/>
              <a:ext cx="23362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New Calculated Colum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A997473-97FC-1DD4-4A29-11778DC6842A}"/>
                </a:ext>
              </a:extLst>
            </p:cNvPr>
            <p:cNvSpPr/>
            <p:nvPr/>
          </p:nvSpPr>
          <p:spPr>
            <a:xfrm rot="16200000">
              <a:off x="3203889" y="1040307"/>
              <a:ext cx="153436" cy="4411587"/>
            </a:xfrm>
            <a:prstGeom prst="leftBrace">
              <a:avLst/>
            </a:prstGeom>
            <a:ln w="28575">
              <a:solidFill>
                <a:srgbClr val="EE27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93C21D-F0D8-5BD3-5CBD-BDE64D74CD56}"/>
              </a:ext>
            </a:extLst>
          </p:cNvPr>
          <p:cNvGrpSpPr/>
          <p:nvPr/>
        </p:nvGrpSpPr>
        <p:grpSpPr>
          <a:xfrm>
            <a:off x="7297947" y="3167616"/>
            <a:ext cx="1494859" cy="660837"/>
            <a:chOff x="1667161" y="3169383"/>
            <a:chExt cx="1494859" cy="660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8F476B-4200-55DD-696E-9CC737047B80}"/>
                </a:ext>
              </a:extLst>
            </p:cNvPr>
            <p:cNvSpPr/>
            <p:nvPr/>
          </p:nvSpPr>
          <p:spPr>
            <a:xfrm>
              <a:off x="1850251" y="3460888"/>
              <a:ext cx="131176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Table Name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22D2ED53-83FB-3EA9-1C68-03E6303A7D7E}"/>
                </a:ext>
              </a:extLst>
            </p:cNvPr>
            <p:cNvSpPr/>
            <p:nvPr/>
          </p:nvSpPr>
          <p:spPr>
            <a:xfrm rot="16200000">
              <a:off x="2308410" y="2528134"/>
              <a:ext cx="212362" cy="1494859"/>
            </a:xfrm>
            <a:prstGeom prst="leftBrace">
              <a:avLst>
                <a:gd name="adj1" fmla="val 306014"/>
                <a:gd name="adj2" fmla="val 50000"/>
              </a:avLst>
            </a:prstGeom>
            <a:ln w="28575">
              <a:solidFill>
                <a:srgbClr val="EE27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9A2767-8E97-5722-9B09-1854D09927F4}"/>
              </a:ext>
            </a:extLst>
          </p:cNvPr>
          <p:cNvGrpSpPr/>
          <p:nvPr/>
        </p:nvGrpSpPr>
        <p:grpSpPr>
          <a:xfrm>
            <a:off x="9109495" y="3128702"/>
            <a:ext cx="2007694" cy="650800"/>
            <a:chOff x="1667162" y="3169383"/>
            <a:chExt cx="2007694" cy="650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5A-4E4F-807F-9062-B713213793B4}"/>
                </a:ext>
              </a:extLst>
            </p:cNvPr>
            <p:cNvSpPr/>
            <p:nvPr/>
          </p:nvSpPr>
          <p:spPr>
            <a:xfrm>
              <a:off x="1899804" y="3450851"/>
              <a:ext cx="154241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Column Name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1095144D-BDD2-FD00-D95E-E25D1ED0087E}"/>
                </a:ext>
              </a:extLst>
            </p:cNvPr>
            <p:cNvSpPr/>
            <p:nvPr/>
          </p:nvSpPr>
          <p:spPr>
            <a:xfrm rot="16200000">
              <a:off x="2564828" y="2271717"/>
              <a:ext cx="212362" cy="2007694"/>
            </a:xfrm>
            <a:prstGeom prst="leftBrace">
              <a:avLst>
                <a:gd name="adj1" fmla="val 306014"/>
                <a:gd name="adj2" fmla="val 50000"/>
              </a:avLst>
            </a:prstGeom>
            <a:ln w="28575">
              <a:solidFill>
                <a:srgbClr val="EE27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A4721-7DAE-3D75-F788-54E31F0A4E01}"/>
              </a:ext>
            </a:extLst>
          </p:cNvPr>
          <p:cNvGrpSpPr/>
          <p:nvPr/>
        </p:nvGrpSpPr>
        <p:grpSpPr>
          <a:xfrm>
            <a:off x="5735969" y="3128702"/>
            <a:ext cx="1553951" cy="745917"/>
            <a:chOff x="1758386" y="3169383"/>
            <a:chExt cx="1553951" cy="74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3DEDCB-56FB-D943-0B44-B089DD7309D7}"/>
                </a:ext>
              </a:extLst>
            </p:cNvPr>
            <p:cNvSpPr/>
            <p:nvPr/>
          </p:nvSpPr>
          <p:spPr>
            <a:xfrm>
              <a:off x="1758386" y="3453635"/>
              <a:ext cx="155395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DAX</a:t>
              </a:r>
            </a:p>
            <a:p>
              <a:pPr algn="ctr"/>
              <a:r>
                <a:rPr lang="en-US" sz="12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Aggregation Function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BF4BFB9E-B702-5DB4-04AC-4D0337AA72B7}"/>
                </a:ext>
              </a:extLst>
            </p:cNvPr>
            <p:cNvSpPr/>
            <p:nvPr/>
          </p:nvSpPr>
          <p:spPr>
            <a:xfrm rot="16200000">
              <a:off x="2429181" y="2939131"/>
              <a:ext cx="212362" cy="672865"/>
            </a:xfrm>
            <a:prstGeom prst="leftBrace">
              <a:avLst>
                <a:gd name="adj1" fmla="val 306014"/>
                <a:gd name="adj2" fmla="val 50000"/>
              </a:avLst>
            </a:prstGeom>
            <a:ln w="28575">
              <a:solidFill>
                <a:srgbClr val="EE27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E86188-8743-E43F-CED2-6D70B7B3E7BD}"/>
              </a:ext>
            </a:extLst>
          </p:cNvPr>
          <p:cNvCxnSpPr/>
          <p:nvPr/>
        </p:nvCxnSpPr>
        <p:spPr>
          <a:xfrm flipH="1">
            <a:off x="5877017" y="1798607"/>
            <a:ext cx="390618" cy="749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91159-C95C-5649-0BA2-E9ABFE52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37" y="1360577"/>
            <a:ext cx="8287907" cy="3429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120CF-4F9E-A5F7-B5EC-0BB54C8E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81" y="1490072"/>
            <a:ext cx="1815232" cy="365897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9DDFED-86DD-BF71-DAEB-1BCFD44AAE52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Example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41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Demo 2</a:t>
            </a: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Creating Calculated Columns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56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E106FE-BF00-4F71-C1D0-BF4D7B11BE38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1FBFBE-759F-0BC0-E50B-2C1A86E1721F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What is Measures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9F37ED-EDDD-4DA0-8C82-1FB5C2EEC61C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2E8438-54A1-4A92-5FCC-EBDA8C71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5" y="1071488"/>
            <a:ext cx="10078857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2B92E-7CE6-2E13-CF06-DBDAC4D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1" y="2316928"/>
            <a:ext cx="9812119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0957C-EB29-5D48-DCF6-E17531B4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36" y="3133684"/>
            <a:ext cx="7411484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8D1BF6-2CD9-623E-6A19-384C582AF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28" y="4118258"/>
            <a:ext cx="9097645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DBCC19-D454-B676-5611-9D55A9B33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36" y="5059174"/>
            <a:ext cx="933580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4535-0D2B-E41B-3991-18235799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064109-F91C-005A-6FDA-A5C5C9F86320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DD0248-13C0-0604-B3A8-9E9A627E68C0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What is Measures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79A3AA-AD13-3168-F046-C806A9225655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E9778C-7080-1696-FD14-3A643233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48" y="675249"/>
            <a:ext cx="9845652" cy="55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67EF4-6583-3488-4A2A-08473360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097DCD-C7CD-1187-FF26-382D5C1EDE13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3F6CE1-FC49-D840-5A4F-C9F77FD19983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What is Measures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C11177-3087-BCA3-EE8E-16CF99EBCFFB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673BB1A-2BCD-6A40-2E2A-5FF7ACCB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823085"/>
            <a:ext cx="11279174" cy="41249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F38EB-19EF-5BE6-1629-E8CC5416C651}"/>
              </a:ext>
            </a:extLst>
          </p:cNvPr>
          <p:cNvGrpSpPr/>
          <p:nvPr/>
        </p:nvGrpSpPr>
        <p:grpSpPr>
          <a:xfrm>
            <a:off x="1095555" y="5100134"/>
            <a:ext cx="6543136" cy="934781"/>
            <a:chOff x="1095555" y="5100134"/>
            <a:chExt cx="6543136" cy="934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FF74D3-10DC-E2E9-3E98-A6A1B5A4D6B9}"/>
                </a:ext>
              </a:extLst>
            </p:cNvPr>
            <p:cNvSpPr txBox="1"/>
            <p:nvPr/>
          </p:nvSpPr>
          <p:spPr>
            <a:xfrm>
              <a:off x="1246517" y="5100134"/>
              <a:ext cx="639217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333333"/>
                  </a:solidFill>
                  <a:effectLst/>
                  <a:latin typeface="Helvetica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Measures are used in Power BI to perform aggregations, calculations or evaluations on data that provide meaningful insights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04811E-BE97-F4D9-D9F2-B67DE6F370B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55" y="5100134"/>
              <a:ext cx="0" cy="934781"/>
            </a:xfrm>
            <a:prstGeom prst="line">
              <a:avLst/>
            </a:prstGeom>
            <a:ln w="57150">
              <a:solidFill>
                <a:srgbClr val="EE26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36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F31CB-F494-C26C-4BC4-5D339084C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076A54-76C8-BC14-71EE-A76BDD0AC711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C33A77-0D55-D3B1-3024-87B0D4994C36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What is Measures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19C6DD-BA9E-E111-651B-E26270A11EB7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D2BCB-9DE0-D5B6-1002-DB9D14FF133D}"/>
              </a:ext>
            </a:extLst>
          </p:cNvPr>
          <p:cNvGrpSpPr/>
          <p:nvPr/>
        </p:nvGrpSpPr>
        <p:grpSpPr>
          <a:xfrm>
            <a:off x="1095555" y="5100134"/>
            <a:ext cx="6392174" cy="934781"/>
            <a:chOff x="1095555" y="5100134"/>
            <a:chExt cx="6392174" cy="934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92F522-622C-54A9-B565-FA9AEFB87071}"/>
                </a:ext>
              </a:extLst>
            </p:cNvPr>
            <p:cNvSpPr txBox="1"/>
            <p:nvPr/>
          </p:nvSpPr>
          <p:spPr>
            <a:xfrm>
              <a:off x="1095555" y="5315794"/>
              <a:ext cx="6392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333333"/>
                  </a:solidFill>
                  <a:effectLst/>
                  <a:latin typeface="Helvetica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Measures are typically used in data visualization elements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0947F9-AE33-F53C-059C-8DD413BA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55" y="5100134"/>
              <a:ext cx="0" cy="934781"/>
            </a:xfrm>
            <a:prstGeom prst="line">
              <a:avLst/>
            </a:prstGeom>
            <a:ln w="57150">
              <a:solidFill>
                <a:srgbClr val="EE26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677416-09A2-0516-9BF6-90235B2C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311340"/>
            <a:ext cx="1025033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11F08-C71B-33C0-5A98-6FAC08FE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5CE0D7-141F-B847-2005-EBFB9D5413EE}"/>
              </a:ext>
            </a:extLst>
          </p:cNvPr>
          <p:cNvGrpSpPr/>
          <p:nvPr/>
        </p:nvGrpSpPr>
        <p:grpSpPr>
          <a:xfrm>
            <a:off x="-595746" y="0"/>
            <a:ext cx="12787746" cy="1163782"/>
            <a:chOff x="-595746" y="0"/>
            <a:chExt cx="12787746" cy="11637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E5AF10-86FD-A068-AC1F-0916861136C3}"/>
                </a:ext>
              </a:extLst>
            </p:cNvPr>
            <p:cNvSpPr/>
            <p:nvPr/>
          </p:nvSpPr>
          <p:spPr>
            <a:xfrm>
              <a:off x="0" y="0"/>
              <a:ext cx="12192000" cy="675249"/>
            </a:xfrm>
            <a:prstGeom prst="rect">
              <a:avLst/>
            </a:prstGeom>
            <a:solidFill>
              <a:srgbClr val="EE27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What is Measures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108FB26-6184-DA64-754A-C2FCC4F3E3BD}"/>
                </a:ext>
              </a:extLst>
            </p:cNvPr>
            <p:cNvSpPr/>
            <p:nvPr/>
          </p:nvSpPr>
          <p:spPr>
            <a:xfrm>
              <a:off x="-595746" y="0"/>
              <a:ext cx="1191491" cy="1163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85086C-714B-DB20-1D8D-2DCE9E40C798}"/>
              </a:ext>
            </a:extLst>
          </p:cNvPr>
          <p:cNvGrpSpPr/>
          <p:nvPr/>
        </p:nvGrpSpPr>
        <p:grpSpPr>
          <a:xfrm>
            <a:off x="-3813" y="657997"/>
            <a:ext cx="12195813" cy="5559450"/>
            <a:chOff x="-3813" y="657997"/>
            <a:chExt cx="12195813" cy="5559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E8BEE4-52A6-3B8B-1EB5-88168B65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13" y="658889"/>
              <a:ext cx="9872433" cy="55585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9EA0F-3E78-6006-D163-FF8C78F10B71}"/>
                </a:ext>
              </a:extLst>
            </p:cNvPr>
            <p:cNvSpPr/>
            <p:nvPr/>
          </p:nvSpPr>
          <p:spPr>
            <a:xfrm>
              <a:off x="9868620" y="657997"/>
              <a:ext cx="2323380" cy="5558558"/>
            </a:xfrm>
            <a:prstGeom prst="rect">
              <a:avLst/>
            </a:prstGeom>
            <a:solidFill>
              <a:srgbClr val="061E2A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84CA4-B3A4-2CA6-0739-8EFD5A84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7" y="1504335"/>
            <a:ext cx="2188894" cy="4601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E7D461-9C36-2C7F-D2E6-835F5B8C527D}"/>
              </a:ext>
            </a:extLst>
          </p:cNvPr>
          <p:cNvSpPr/>
          <p:nvPr/>
        </p:nvSpPr>
        <p:spPr>
          <a:xfrm>
            <a:off x="1403048" y="209387"/>
            <a:ext cx="9385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Integrating Data from Different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335ED-5C43-591E-8C77-C44190E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61" y="3066999"/>
            <a:ext cx="1477503" cy="710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BA5F9-ECF1-499C-FA8E-991196C2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95" y="2123768"/>
            <a:ext cx="2241666" cy="2599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A5D58-73C7-E6E4-6B74-D7825EBF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66" y="3073650"/>
            <a:ext cx="1477503" cy="710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170D6-D27C-C9CD-C621-E8540FE75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529" y="2271251"/>
            <a:ext cx="175284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721C-29B7-5D24-B37A-7D3B0698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B4E89B-BED9-22C8-0F9E-E50287AA49CE}"/>
              </a:ext>
            </a:extLst>
          </p:cNvPr>
          <p:cNvSpPr/>
          <p:nvPr/>
        </p:nvSpPr>
        <p:spPr>
          <a:xfrm>
            <a:off x="0" y="0"/>
            <a:ext cx="12192000" cy="667657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rgbClr val="EE26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4400" dirty="0"/>
              <a:t>Measure</a:t>
            </a:r>
            <a:r>
              <a:rPr lang="ar-EG" sz="4400" dirty="0"/>
              <a:t> </a:t>
            </a:r>
            <a:r>
              <a:rPr lang="en-US" sz="4400" dirty="0"/>
              <a:t>Syntax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85AE2-4D0B-13B0-0544-ECCDE41D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9" y="1365423"/>
            <a:ext cx="5525271" cy="952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5A73AF-A563-40F7-8481-050BD987AC99}"/>
              </a:ext>
            </a:extLst>
          </p:cNvPr>
          <p:cNvSpPr/>
          <p:nvPr/>
        </p:nvSpPr>
        <p:spPr>
          <a:xfrm>
            <a:off x="1243538" y="2406618"/>
            <a:ext cx="17858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08E280-297E-7551-CC4B-7DE87039C55F}"/>
              </a:ext>
            </a:extLst>
          </p:cNvPr>
          <p:cNvCxnSpPr/>
          <p:nvPr/>
        </p:nvCxnSpPr>
        <p:spPr>
          <a:xfrm flipH="1">
            <a:off x="3269411" y="1224951"/>
            <a:ext cx="362310" cy="616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8C74EF-5452-A41D-0225-7E63524E5BFC}"/>
              </a:ext>
            </a:extLst>
          </p:cNvPr>
          <p:cNvGrpSpPr/>
          <p:nvPr/>
        </p:nvGrpSpPr>
        <p:grpSpPr>
          <a:xfrm>
            <a:off x="372374" y="3955170"/>
            <a:ext cx="9930703" cy="1198276"/>
            <a:chOff x="372374" y="3955170"/>
            <a:chExt cx="9930703" cy="11982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16BD6C-D27A-F3D5-AD70-D332F6A3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538" y="4257971"/>
              <a:ext cx="9059539" cy="8954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1818D7-F224-23E5-D60E-B4BCC38ED142}"/>
                </a:ext>
              </a:extLst>
            </p:cNvPr>
            <p:cNvSpPr/>
            <p:nvPr/>
          </p:nvSpPr>
          <p:spPr>
            <a:xfrm>
              <a:off x="372374" y="3955170"/>
              <a:ext cx="159588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rgbClr val="EE275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3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476D-7D3B-387C-5F35-4D39B216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4447-EFBF-874E-20F4-7691382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2663178"/>
            <a:ext cx="4788730" cy="31378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DB40C9-64AF-F81B-8298-507E730C622E}"/>
              </a:ext>
            </a:extLst>
          </p:cNvPr>
          <p:cNvSpPr txBox="1">
            <a:spLocks/>
          </p:cNvSpPr>
          <p:nvPr/>
        </p:nvSpPr>
        <p:spPr>
          <a:xfrm>
            <a:off x="955519" y="661529"/>
            <a:ext cx="10280962" cy="21111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Times New Roman" panose="02020603050405020304" pitchFamily="18" charset="0"/>
              </a:rPr>
              <a:t>Demo 3:</a:t>
            </a:r>
          </a:p>
          <a:p>
            <a:pPr lvl="0"/>
            <a:r>
              <a:rPr lang="en-US" alt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Creating Measures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36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4BE2-FFEA-D989-ACEC-5C4EFD77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83C74-3FE1-1737-0339-0041D42E9575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8C910-4AF6-4F07-C46D-1CD96C3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8D7A4-208E-91A9-9046-BF221C7245F4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9FA1F-F07D-4831-3093-9DC4B9D5AC9E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1D9C0A-A4FF-D850-A39E-737D849F6B52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DBBA5-EA1C-3A6A-448E-6B90CF26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AFE79-2CA8-1A84-3C0D-5A5AA96CF30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Thank You PNGs for Free Download">
            <a:extLst>
              <a:ext uri="{FF2B5EF4-FFF2-40B4-BE49-F238E27FC236}">
                <a16:creationId xmlns:a16="http://schemas.microsoft.com/office/drawing/2014/main" id="{15A2F3CB-A605-FC59-D84F-C7445A56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9843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85DDE-F015-C522-A00D-1D138441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4" y="-12025"/>
            <a:ext cx="11043016" cy="62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2A3FB-8CAB-B40E-45B5-78F4649A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1" y="97354"/>
            <a:ext cx="8648975" cy="5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627F0-8A33-FC5E-4070-427D97FA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92" y="-1"/>
            <a:ext cx="10964908" cy="61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1337</TotalTime>
  <Words>385</Words>
  <Application>Microsoft Office PowerPoint</Application>
  <PresentationFormat>Widescreen</PresentationFormat>
  <Paragraphs>87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Aptos Display</vt:lpstr>
      <vt:lpstr>Arial</vt:lpstr>
      <vt:lpstr>Arial Black</vt:lpstr>
      <vt:lpstr>Calibri</vt:lpstr>
      <vt:lpstr>Calibri Light</vt:lpstr>
      <vt:lpstr>Century Gothic</vt:lpstr>
      <vt:lpstr>Courier New</vt:lpstr>
      <vt:lpstr>Helvetica</vt:lpstr>
      <vt:lpstr>Impact</vt:lpstr>
      <vt:lpstr>Lato</vt:lpstr>
      <vt:lpstr>Symbol</vt:lpstr>
      <vt:lpstr>Verdana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128</cp:revision>
  <dcterms:created xsi:type="dcterms:W3CDTF">2016-11-14T07:59:55Z</dcterms:created>
  <dcterms:modified xsi:type="dcterms:W3CDTF">2025-02-27T14:33:11Z</dcterms:modified>
</cp:coreProperties>
</file>